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Oswald Bold" charset="1" panose="00000800000000000000"/>
      <p:regular r:id="rId27"/>
    </p:embeddedFont>
    <p:embeddedFont>
      <p:font typeface="DM Sans" charset="1" panose="00000000000000000000"/>
      <p:regular r:id="rId28"/>
    </p:embeddedFont>
    <p:embeddedFont>
      <p:font typeface="DM Sans Bold" charset="1" panose="00000000000000000000"/>
      <p:regular r:id="rId29"/>
    </p:embeddedFont>
    <p:embeddedFont>
      <p:font typeface="Oswald" charset="1" panose="00000500000000000000"/>
      <p:regular r:id="rId30"/>
    </p:embeddedFont>
    <p:embeddedFont>
      <p:font typeface="Montserrat Light" charset="1" panose="00000400000000000000"/>
      <p:regular r:id="rId31"/>
    </p:embeddedFont>
    <p:embeddedFont>
      <p:font typeface="Canva Sans" charset="1" panose="020B05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10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6.jpeg" Type="http://schemas.openxmlformats.org/officeDocument/2006/relationships/image"/><Relationship Id="rId5" Target="../media/VAGUeam0kNs.mp4" Type="http://schemas.openxmlformats.org/officeDocument/2006/relationships/video"/><Relationship Id="rId6" Target="../media/VAGUeam0kNs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7.jpeg" Type="http://schemas.openxmlformats.org/officeDocument/2006/relationships/image"/><Relationship Id="rId5" Target="../media/VAGUeZwWK-4.mp4" Type="http://schemas.openxmlformats.org/officeDocument/2006/relationships/video"/><Relationship Id="rId6" Target="../media/VAGUeZwWK-4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8.jpeg" Type="http://schemas.openxmlformats.org/officeDocument/2006/relationships/image"/><Relationship Id="rId5" Target="../media/VAGUehcK14E.mp4" Type="http://schemas.openxmlformats.org/officeDocument/2006/relationships/video"/><Relationship Id="rId6" Target="../media/VAGUehcK14E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2.jpeg" Type="http://schemas.openxmlformats.org/officeDocument/2006/relationships/image"/><Relationship Id="rId6" Target="../media/image33.jpeg" Type="http://schemas.openxmlformats.org/officeDocument/2006/relationships/image"/><Relationship Id="rId7" Target="../media/VAGUYPGWl10.mp4" Type="http://schemas.openxmlformats.org/officeDocument/2006/relationships/video"/><Relationship Id="rId8" Target="../media/VAGUYPGWl10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177667" y="1937336"/>
            <a:ext cx="10334528" cy="4987695"/>
            <a:chOff x="0" y="0"/>
            <a:chExt cx="1995765" cy="9632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5765" cy="963205"/>
            </a:xfrm>
            <a:custGeom>
              <a:avLst/>
              <a:gdLst/>
              <a:ahLst/>
              <a:cxnLst/>
              <a:rect r="r" b="b" t="t" l="l"/>
              <a:pathLst>
                <a:path h="963205" w="1995765">
                  <a:moveTo>
                    <a:pt x="0" y="0"/>
                  </a:moveTo>
                  <a:lnTo>
                    <a:pt x="1995765" y="0"/>
                  </a:lnTo>
                  <a:lnTo>
                    <a:pt x="1995765" y="963205"/>
                  </a:lnTo>
                  <a:lnTo>
                    <a:pt x="0" y="9632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995765" cy="982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77667" y="2386402"/>
            <a:ext cx="10334528" cy="385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3"/>
              </a:lnSpc>
            </a:pPr>
            <a:r>
              <a:rPr lang="en-US" b="true" sz="7437" spc="72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MOCK INTERVIEW SYSTEM WITH AI-BASED FEEDBACK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370538">
            <a:off x="806380" y="7794346"/>
            <a:ext cx="1921616" cy="1387057"/>
          </a:xfrm>
          <a:custGeom>
            <a:avLst/>
            <a:gdLst/>
            <a:ahLst/>
            <a:cxnLst/>
            <a:rect r="r" b="b" t="t" l="l"/>
            <a:pathLst>
              <a:path h="1387057" w="1921616">
                <a:moveTo>
                  <a:pt x="0" y="0"/>
                </a:moveTo>
                <a:lnTo>
                  <a:pt x="1921616" y="0"/>
                </a:lnTo>
                <a:lnTo>
                  <a:pt x="1921616" y="1387057"/>
                </a:lnTo>
                <a:lnTo>
                  <a:pt x="0" y="1387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93194">
            <a:off x="15045135" y="333450"/>
            <a:ext cx="2214165" cy="2153778"/>
          </a:xfrm>
          <a:custGeom>
            <a:avLst/>
            <a:gdLst/>
            <a:ahLst/>
            <a:cxnLst/>
            <a:rect r="r" b="b" t="t" l="l"/>
            <a:pathLst>
              <a:path h="2153778" w="2214165">
                <a:moveTo>
                  <a:pt x="0" y="0"/>
                </a:moveTo>
                <a:lnTo>
                  <a:pt x="2214165" y="0"/>
                </a:lnTo>
                <a:lnTo>
                  <a:pt x="2214165" y="2153778"/>
                </a:lnTo>
                <a:lnTo>
                  <a:pt x="0" y="2153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00465" y="7333857"/>
            <a:ext cx="9088932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DONE BY: ABHARNA SHREE M (2022115071)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              SWARNA KARTHIKA N (2021115114)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              HARSHAVARDHINI SARAVANAN (2022115131)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151" y="1516845"/>
            <a:ext cx="15038858" cy="8553350"/>
          </a:xfrm>
          <a:custGeom>
            <a:avLst/>
            <a:gdLst/>
            <a:ahLst/>
            <a:cxnLst/>
            <a:rect r="r" b="b" t="t" l="l"/>
            <a:pathLst>
              <a:path h="8553350" w="15038858">
                <a:moveTo>
                  <a:pt x="0" y="0"/>
                </a:moveTo>
                <a:lnTo>
                  <a:pt x="15038858" y="0"/>
                </a:lnTo>
                <a:lnTo>
                  <a:pt x="15038858" y="8553351"/>
                </a:lnTo>
                <a:lnTo>
                  <a:pt x="0" y="8553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7580" y="596537"/>
            <a:ext cx="9923996" cy="78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2"/>
              </a:lnSpc>
            </a:pPr>
            <a:r>
              <a:rPr lang="en-US" b="true" sz="4690" spc="45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RESUME UPLOAD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56137" y="-10816209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4372" y="-4686932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57875" y="1655355"/>
            <a:ext cx="11125659" cy="8260584"/>
          </a:xfrm>
          <a:custGeom>
            <a:avLst/>
            <a:gdLst/>
            <a:ahLst/>
            <a:cxnLst/>
            <a:rect r="r" b="b" t="t" l="l"/>
            <a:pathLst>
              <a:path h="8260584" w="11125659">
                <a:moveTo>
                  <a:pt x="0" y="0"/>
                </a:moveTo>
                <a:lnTo>
                  <a:pt x="11125659" y="0"/>
                </a:lnTo>
                <a:lnTo>
                  <a:pt x="11125659" y="8260584"/>
                </a:lnTo>
                <a:lnTo>
                  <a:pt x="0" y="8260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20" r="0" b="-362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634729" y="259170"/>
            <a:ext cx="11311315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b="true" sz="8224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USE CASE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53405" y="4191547"/>
            <a:ext cx="2932415" cy="2351362"/>
            <a:chOff x="0" y="0"/>
            <a:chExt cx="1075555" cy="862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53405" y="6652344"/>
            <a:ext cx="2932415" cy="847111"/>
            <a:chOff x="0" y="0"/>
            <a:chExt cx="1075555" cy="310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61715" y="3853847"/>
            <a:ext cx="5041432" cy="3779433"/>
            <a:chOff x="0" y="0"/>
            <a:chExt cx="1849104" cy="13862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49104" cy="1386226"/>
            </a:xfrm>
            <a:custGeom>
              <a:avLst/>
              <a:gdLst/>
              <a:ahLst/>
              <a:cxnLst/>
              <a:rect r="r" b="b" t="t" l="l"/>
              <a:pathLst>
                <a:path h="1386226" w="1849104">
                  <a:moveTo>
                    <a:pt x="47605" y="0"/>
                  </a:moveTo>
                  <a:lnTo>
                    <a:pt x="1801498" y="0"/>
                  </a:lnTo>
                  <a:cubicBezTo>
                    <a:pt x="1814124" y="0"/>
                    <a:pt x="1826233" y="5016"/>
                    <a:pt x="1835160" y="13943"/>
                  </a:cubicBezTo>
                  <a:cubicBezTo>
                    <a:pt x="1844088" y="22871"/>
                    <a:pt x="1849104" y="34980"/>
                    <a:pt x="1849104" y="47605"/>
                  </a:cubicBezTo>
                  <a:lnTo>
                    <a:pt x="1849104" y="1338620"/>
                  </a:lnTo>
                  <a:cubicBezTo>
                    <a:pt x="1849104" y="1364912"/>
                    <a:pt x="1827790" y="1386226"/>
                    <a:pt x="1801498" y="1386226"/>
                  </a:cubicBezTo>
                  <a:lnTo>
                    <a:pt x="47605" y="1386226"/>
                  </a:lnTo>
                  <a:cubicBezTo>
                    <a:pt x="21314" y="1386226"/>
                    <a:pt x="0" y="1364912"/>
                    <a:pt x="0" y="1338620"/>
                  </a:cubicBezTo>
                  <a:lnTo>
                    <a:pt x="0" y="47605"/>
                  </a:lnTo>
                  <a:cubicBezTo>
                    <a:pt x="0" y="21314"/>
                    <a:pt x="21314" y="0"/>
                    <a:pt x="47605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849104" cy="14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22982" y="7884193"/>
            <a:ext cx="2932415" cy="847111"/>
            <a:chOff x="0" y="0"/>
            <a:chExt cx="1075555" cy="3107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46312" y="3696538"/>
            <a:ext cx="2932415" cy="2351362"/>
            <a:chOff x="0" y="0"/>
            <a:chExt cx="1075555" cy="8624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46312" y="6157334"/>
            <a:ext cx="2932415" cy="847111"/>
            <a:chOff x="0" y="0"/>
            <a:chExt cx="1075555" cy="310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885381">
            <a:off x="12158125" y="763328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88343" y="240344"/>
            <a:ext cx="12396165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TOOLS AND TECHNOLOGY USED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41321" y="6822086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VIDEO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3515" y="4360085"/>
            <a:ext cx="2722305" cy="232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dlib: Used for tracking eye movement to assess candidate focus, engagement, and confidence.</a:t>
            </a:r>
          </a:p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 (Facial Expression Recognition): Used for detecting emotions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12822" y="6091087"/>
            <a:ext cx="2556583" cy="93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ANSWER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20812" y="3815747"/>
            <a:ext cx="3183415" cy="203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BERT (Bidirectional Encoder Representations from Transformers): For evaluating the correctness of candidate answers by comparing semantic meaning between expected and given answers.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82177" y="7836568"/>
            <a:ext cx="2556583" cy="93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QUESTION GENERATION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63699" y="4015846"/>
            <a:ext cx="4189235" cy="334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5"/>
              </a:lnSpc>
            </a:pPr>
            <a:r>
              <a:rPr lang="en-US" sz="176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Hugging Face API: Utilized to generate generic questions from the candidate’s resume using pre-trained NLP models for contextual understanding.</a:t>
            </a:r>
          </a:p>
          <a:p>
            <a:pPr algn="ctr">
              <a:lnSpc>
                <a:spcPts val="2465"/>
              </a:lnSpc>
            </a:pPr>
            <a:r>
              <a:rPr lang="en-US" sz="176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Web Scraping (BeautifulSoup, Selenium): Used to fetch subject-specific interview questions from various resources online, based on the candidate’s educational background or experience.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-8970905">
            <a:off x="4990330" y="709895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887923">
            <a:off x="-7554115" y="644733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RESULTS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4589" y="5919979"/>
            <a:ext cx="3548894" cy="175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</a:pPr>
            <a:r>
              <a:rPr lang="en-US" sz="1725" spc="16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Eye movement and Emotion  analysis helps assess the candidate’s focus and confidence, providing insights into engagement and nervousness levels.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78209" y="6279578"/>
            <a:ext cx="3542623" cy="86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Audio analysis effectively detects correctness of answers.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81455" y="6069150"/>
            <a:ext cx="3542623" cy="1456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Resume-based question generation produces highly relevant and tailored questions, making the interview more personalized.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5316" y="3263584"/>
            <a:ext cx="10243355" cy="306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80"/>
              </a:lnSpc>
            </a:pPr>
            <a:r>
              <a:rPr lang="en-US" b="true" sz="18173" spc="178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RESULTS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11552" y="1565052"/>
            <a:ext cx="12664897" cy="8216352"/>
          </a:xfrm>
          <a:custGeom>
            <a:avLst/>
            <a:gdLst/>
            <a:ahLst/>
            <a:cxnLst/>
            <a:rect r="r" b="b" t="t" l="l"/>
            <a:pathLst>
              <a:path h="8216352" w="12664897">
                <a:moveTo>
                  <a:pt x="0" y="0"/>
                </a:moveTo>
                <a:lnTo>
                  <a:pt x="12664896" y="0"/>
                </a:lnTo>
                <a:lnTo>
                  <a:pt x="12664896" y="8216351"/>
                </a:lnTo>
                <a:lnTo>
                  <a:pt x="0" y="8216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40161" y="761252"/>
            <a:ext cx="4833784" cy="48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similarity checking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78683" y="2568465"/>
            <a:ext cx="10941434" cy="6388484"/>
          </a:xfrm>
          <a:custGeom>
            <a:avLst/>
            <a:gdLst/>
            <a:ahLst/>
            <a:cxnLst/>
            <a:rect r="r" b="b" t="t" l="l"/>
            <a:pathLst>
              <a:path h="6388484" w="10941434">
                <a:moveTo>
                  <a:pt x="0" y="0"/>
                </a:moveTo>
                <a:lnTo>
                  <a:pt x="10941434" y="0"/>
                </a:lnTo>
                <a:lnTo>
                  <a:pt x="10941434" y="6388484"/>
                </a:lnTo>
                <a:lnTo>
                  <a:pt x="0" y="638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04" t="0" r="-195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40161" y="761252"/>
            <a:ext cx="4833784" cy="48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eye movement tracker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 descr="v 1.mp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064" t="2021" r="1064" b="0"/>
          <a:stretch>
            <a:fillRect/>
          </a:stretch>
        </p:blipFill>
        <p:spPr>
          <a:xfrm flipH="false" flipV="false" rot="0">
            <a:off x="1028700" y="568745"/>
            <a:ext cx="15785287" cy="8907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 descr="v 2.mp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3576" y="464723"/>
            <a:ext cx="16415724" cy="9253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 descr="v4.mp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25552" y="295288"/>
            <a:ext cx="14835791" cy="9272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7044851"/>
            <a:chOff x="0" y="0"/>
            <a:chExt cx="368852" cy="1855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855434"/>
            </a:xfrm>
            <a:custGeom>
              <a:avLst/>
              <a:gdLst/>
              <a:ahLst/>
              <a:cxnLst/>
              <a:rect r="r" b="b" t="t" l="l"/>
              <a:pathLst>
                <a:path h="1855434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855434"/>
                  </a:lnTo>
                  <a:lnTo>
                    <a:pt x="0" y="1855434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874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b="true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PROBLEM DEFINITION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OBJECTIVE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ISURVEY/IDEAS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SYSTEM 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DETAILED DESIGN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TOOLS AND TECHNOLOGIES USED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50954" y="89743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7430" y="9029976"/>
            <a:ext cx="6076629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SCREENSHOTS/VIDEOS OF THE OUTPUT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0534" y="895350"/>
            <a:ext cx="16458766" cy="134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4"/>
              </a:lnSpc>
              <a:spcBef>
                <a:spcPct val="0"/>
              </a:spcBef>
            </a:pPr>
            <a:r>
              <a:rPr lang="en-US" b="true" sz="8032" spc="78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REFERENCES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17538" y="3067583"/>
            <a:ext cx="12718358" cy="605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852" indent="-367926" lvl="1">
              <a:lnSpc>
                <a:spcPts val="5351"/>
              </a:lnSpc>
              <a:buAutoNum type="arabicPeriod" startAt="1"/>
            </a:pPr>
            <a:r>
              <a:rPr lang="en-US" sz="3408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 King, D. E., "Dlib-ml: A Machine Learning Toolkit." Journal of Machine Learning Research .</a:t>
            </a:r>
          </a:p>
          <a:p>
            <a:pPr algn="l" marL="735852" indent="-367926" lvl="1">
              <a:lnSpc>
                <a:spcPts val="5351"/>
              </a:lnSpc>
              <a:buAutoNum type="arabicPeriod" startAt="1"/>
            </a:pPr>
            <a:r>
              <a:rPr lang="en-US" sz="3408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S. Zheng et al. (2021): Use of MT-CNN for facial detection in real-time scenarios.</a:t>
            </a:r>
          </a:p>
          <a:p>
            <a:pPr algn="l" marL="735852" indent="-367926" lvl="1">
              <a:lnSpc>
                <a:spcPts val="5351"/>
              </a:lnSpc>
              <a:buAutoNum type="arabicPeriod" startAt="1"/>
            </a:pPr>
            <a:r>
              <a:rPr lang="en-US" sz="3408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Reimers, N., and Gurevych, I. "Sentence-BERT: Sentence Embeddings using Siamese BERT-Networks." EMNLP-IJCNLP</a:t>
            </a:r>
          </a:p>
          <a:p>
            <a:pPr algn="l" marL="735852" indent="-367926" lvl="1">
              <a:lnSpc>
                <a:spcPts val="5351"/>
              </a:lnSpc>
              <a:buAutoNum type="arabicPeriod" startAt="1"/>
            </a:pPr>
            <a:r>
              <a:rPr lang="en-US" sz="3408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Li et al. (2020): Research on contextual question generation from resumes and unstructured text.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7923412" y="-7188599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6644" y="3371019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94261" y="1028700"/>
            <a:ext cx="6305807" cy="8208697"/>
          </a:xfrm>
          <a:custGeom>
            <a:avLst/>
            <a:gdLst/>
            <a:ahLst/>
            <a:cxnLst/>
            <a:rect r="r" b="b" t="t" l="l"/>
            <a:pathLst>
              <a:path h="8208697" w="6305807">
                <a:moveTo>
                  <a:pt x="0" y="0"/>
                </a:moveTo>
                <a:lnTo>
                  <a:pt x="6305807" y="0"/>
                </a:lnTo>
                <a:lnTo>
                  <a:pt x="6305807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166" t="0" r="-4722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01597" y="3396305"/>
            <a:ext cx="9850637" cy="2153739"/>
            <a:chOff x="0" y="0"/>
            <a:chExt cx="3774205" cy="8251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74205" cy="825191"/>
            </a:xfrm>
            <a:custGeom>
              <a:avLst/>
              <a:gdLst/>
              <a:ahLst/>
              <a:cxnLst/>
              <a:rect r="r" b="b" t="t" l="l"/>
              <a:pathLst>
                <a:path h="825191" w="3774205">
                  <a:moveTo>
                    <a:pt x="0" y="0"/>
                  </a:moveTo>
                  <a:lnTo>
                    <a:pt x="3774205" y="0"/>
                  </a:lnTo>
                  <a:lnTo>
                    <a:pt x="3774205" y="825191"/>
                  </a:lnTo>
                  <a:lnTo>
                    <a:pt x="0" y="82519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774205" cy="844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28875" y="5737002"/>
            <a:ext cx="10188267" cy="2615469"/>
            <a:chOff x="0" y="0"/>
            <a:chExt cx="3903566" cy="10020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03566" cy="1002099"/>
            </a:xfrm>
            <a:custGeom>
              <a:avLst/>
              <a:gdLst/>
              <a:ahLst/>
              <a:cxnLst/>
              <a:rect r="r" b="b" t="t" l="l"/>
              <a:pathLst>
                <a:path h="1002099" w="3903566">
                  <a:moveTo>
                    <a:pt x="0" y="0"/>
                  </a:moveTo>
                  <a:lnTo>
                    <a:pt x="3903566" y="0"/>
                  </a:lnTo>
                  <a:lnTo>
                    <a:pt x="3903566" y="1002099"/>
                  </a:lnTo>
                  <a:lnTo>
                    <a:pt x="0" y="100209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3903566" cy="1021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901597" y="6162574"/>
            <a:ext cx="1389063" cy="1412171"/>
          </a:xfrm>
          <a:custGeom>
            <a:avLst/>
            <a:gdLst/>
            <a:ahLst/>
            <a:cxnLst/>
            <a:rect r="r" b="b" t="t" l="l"/>
            <a:pathLst>
              <a:path h="1412171" w="1389063">
                <a:moveTo>
                  <a:pt x="0" y="0"/>
                </a:moveTo>
                <a:lnTo>
                  <a:pt x="1389064" y="0"/>
                </a:lnTo>
                <a:lnTo>
                  <a:pt x="1389064" y="1412172"/>
                </a:lnTo>
                <a:lnTo>
                  <a:pt x="0" y="14121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99780" y="5814102"/>
            <a:ext cx="7986258" cy="192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Our project is an AI-powered mock interview system designed to prepare candidates by analyzing their facial movements, emotions and correctness of answers. Personalises their preperation journey.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7564" y="888605"/>
            <a:ext cx="9331568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b="true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843336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Interviews play a key role in determining one's career path. However, many candidates struggle with confidence, body language, and answering questions correctly under pressure.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LIMITATIONS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PROBLEM DEFINITION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0975" y="4045241"/>
            <a:ext cx="3360904" cy="239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Current mock interview systems only focus on questions and answers, ignoring critical factors like body language, speech fluency, and real-time feedback.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TIME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016556" y="4299289"/>
            <a:ext cx="6254887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Manual interview feedback is time-consuming and lacks objectivity.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284209" y="3457879"/>
            <a:ext cx="3636259" cy="647719"/>
            <a:chOff x="0" y="0"/>
            <a:chExt cx="957698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57698" cy="170593"/>
            </a:xfrm>
            <a:custGeom>
              <a:avLst/>
              <a:gdLst/>
              <a:ahLst/>
              <a:cxnLst/>
              <a:rect r="r" b="b" t="t" l="l"/>
              <a:pathLst>
                <a:path h="170593" w="957698">
                  <a:moveTo>
                    <a:pt x="0" y="0"/>
                  </a:moveTo>
                  <a:lnTo>
                    <a:pt x="957698" y="0"/>
                  </a:lnTo>
                  <a:lnTo>
                    <a:pt x="957698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57698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PERSONALIZATION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421886" y="4299289"/>
            <a:ext cx="3360904" cy="307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There’s no integration between resume parsing and question generation in mock interviews, leaving candidates with generic questions that don’t align with their profiles.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OBJECTIVES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123367" y="3442596"/>
            <a:ext cx="11825243" cy="2808103"/>
            <a:chOff x="0" y="0"/>
            <a:chExt cx="2283647" cy="5422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3647" cy="542290"/>
            </a:xfrm>
            <a:custGeom>
              <a:avLst/>
              <a:gdLst/>
              <a:ahLst/>
              <a:cxnLst/>
              <a:rect r="r" b="b" t="t" l="l"/>
              <a:pathLst>
                <a:path h="542290" w="2283647">
                  <a:moveTo>
                    <a:pt x="0" y="0"/>
                  </a:moveTo>
                  <a:lnTo>
                    <a:pt x="2283647" y="0"/>
                  </a:lnTo>
                  <a:lnTo>
                    <a:pt x="2283647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283647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454558" y="3689985"/>
            <a:ext cx="11494052" cy="190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948" indent="-235474" lvl="1">
              <a:lnSpc>
                <a:spcPts val="3010"/>
              </a:lnSpc>
              <a:buFont typeface="Arial"/>
              <a:buChar char="•"/>
            </a:pPr>
            <a:r>
              <a:rPr lang="en-US" sz="2181" spc="2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Analyzes video for confidence, body language, and non-verbal cues using FER and analyzes audio for speech fluency and confidence.</a:t>
            </a:r>
          </a:p>
          <a:p>
            <a:pPr algn="l">
              <a:lnSpc>
                <a:spcPts val="3010"/>
              </a:lnSpc>
            </a:pPr>
          </a:p>
          <a:p>
            <a:pPr algn="l" marL="470948" indent="-235474" lvl="1">
              <a:lnSpc>
                <a:spcPts val="3010"/>
              </a:lnSpc>
              <a:buFont typeface="Arial"/>
              <a:buChar char="•"/>
            </a:pPr>
            <a:r>
              <a:rPr lang="en-US" sz="2181" spc="2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Generates interview questions from the user's resume using Natural Language Processing (NLP) and converts them to speech.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148581" y="6898399"/>
            <a:ext cx="11990839" cy="2808103"/>
            <a:chOff x="0" y="0"/>
            <a:chExt cx="2315626" cy="5422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15626" cy="542290"/>
            </a:xfrm>
            <a:custGeom>
              <a:avLst/>
              <a:gdLst/>
              <a:ahLst/>
              <a:cxnLst/>
              <a:rect r="r" b="b" t="t" l="l"/>
              <a:pathLst>
                <a:path h="542290" w="2315626">
                  <a:moveTo>
                    <a:pt x="0" y="0"/>
                  </a:moveTo>
                  <a:lnTo>
                    <a:pt x="2315626" y="0"/>
                  </a:lnTo>
                  <a:lnTo>
                    <a:pt x="231562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31562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479772" y="7155313"/>
            <a:ext cx="11468838" cy="193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537" indent="-246268" lvl="1">
              <a:lnSpc>
                <a:spcPts val="3148"/>
              </a:lnSpc>
              <a:buFont typeface="Arial"/>
              <a:buChar char="•"/>
            </a:pPr>
            <a:r>
              <a:rPr lang="en-US" sz="2281" spc="22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Validates the user's answers for correctness using AI-based models.</a:t>
            </a:r>
          </a:p>
          <a:p>
            <a:pPr algn="l">
              <a:lnSpc>
                <a:spcPts val="3148"/>
              </a:lnSpc>
            </a:pPr>
          </a:p>
          <a:p>
            <a:pPr algn="l" marL="492537" indent="-246268" lvl="1">
              <a:lnSpc>
                <a:spcPts val="3148"/>
              </a:lnSpc>
              <a:buFont typeface="Arial"/>
              <a:buChar char="•"/>
            </a:pPr>
            <a:r>
              <a:rPr lang="en-US" sz="2281" spc="22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Calculates an overall score and provides suggestions for improvement in the interview performance.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49652" y="-1267372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365" y="2364267"/>
            <a:ext cx="14023269" cy="472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05"/>
              </a:lnSpc>
            </a:pPr>
            <a:r>
              <a:rPr lang="en-US" b="true" sz="13699" spc="134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SYSTEM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56137" y="-10816209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4372" y="-4686932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0405" y="523412"/>
            <a:ext cx="14637384" cy="9240175"/>
          </a:xfrm>
          <a:custGeom>
            <a:avLst/>
            <a:gdLst/>
            <a:ahLst/>
            <a:cxnLst/>
            <a:rect r="r" b="b" t="t" l="l"/>
            <a:pathLst>
              <a:path h="9240175" w="14637384">
                <a:moveTo>
                  <a:pt x="0" y="0"/>
                </a:moveTo>
                <a:lnTo>
                  <a:pt x="14637384" y="0"/>
                </a:lnTo>
                <a:lnTo>
                  <a:pt x="14637384" y="9240176"/>
                </a:lnTo>
                <a:lnTo>
                  <a:pt x="0" y="9240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62" r="0" b="-356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7580" y="2475865"/>
            <a:ext cx="15574938" cy="7811135"/>
          </a:xfrm>
          <a:custGeom>
            <a:avLst/>
            <a:gdLst/>
            <a:ahLst/>
            <a:cxnLst/>
            <a:rect r="r" b="b" t="t" l="l"/>
            <a:pathLst>
              <a:path h="7811135" w="15574938">
                <a:moveTo>
                  <a:pt x="0" y="0"/>
                </a:moveTo>
                <a:lnTo>
                  <a:pt x="15574938" y="0"/>
                </a:lnTo>
                <a:lnTo>
                  <a:pt x="15574938" y="7811135"/>
                </a:lnTo>
                <a:lnTo>
                  <a:pt x="0" y="7811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810" r="0" b="-333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7580" y="596537"/>
            <a:ext cx="9923996" cy="78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2"/>
              </a:lnSpc>
            </a:pPr>
            <a:r>
              <a:rPr lang="en-US" b="true" sz="4690" spc="45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VIDEO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70631" y="5925883"/>
            <a:ext cx="344290" cy="21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8"/>
              </a:lnSpc>
              <a:spcBef>
                <a:spcPct val="0"/>
              </a:spcBef>
            </a:pPr>
            <a:r>
              <a:rPr lang="en-US" b="true" sz="1550" spc="15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YES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50337" y="4301026"/>
            <a:ext cx="264584" cy="21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8"/>
              </a:lnSpc>
              <a:spcBef>
                <a:spcPct val="0"/>
              </a:spcBef>
            </a:pPr>
            <a:r>
              <a:rPr lang="en-US" b="true" sz="1550" spc="15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7373" y="2480719"/>
            <a:ext cx="7585368" cy="6049331"/>
          </a:xfrm>
          <a:custGeom>
            <a:avLst/>
            <a:gdLst/>
            <a:ahLst/>
            <a:cxnLst/>
            <a:rect r="r" b="b" t="t" l="l"/>
            <a:pathLst>
              <a:path h="6049331" w="7585368">
                <a:moveTo>
                  <a:pt x="0" y="0"/>
                </a:moveTo>
                <a:lnTo>
                  <a:pt x="7585369" y="0"/>
                </a:lnTo>
                <a:lnTo>
                  <a:pt x="7585369" y="6049331"/>
                </a:lnTo>
                <a:lnTo>
                  <a:pt x="0" y="6049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33508" y="2985118"/>
            <a:ext cx="5544932" cy="554493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644605"/>
            <a:ext cx="14608083" cy="1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3"/>
              </a:lnSpc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VIDEO ANALYSIS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DAGUROWi8h8</dc:identifier>
  <dcterms:modified xsi:type="dcterms:W3CDTF">2011-08-01T06:04:30Z</dcterms:modified>
  <cp:revision>1</cp:revision>
  <dc:title>Grey minimalist business project presentation </dc:title>
</cp:coreProperties>
</file>